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2"/>
  </p:notesMasterIdLst>
  <p:sldIdLst>
    <p:sldId id="269" r:id="rId2"/>
    <p:sldId id="268" r:id="rId3"/>
    <p:sldId id="259" r:id="rId4"/>
    <p:sldId id="272" r:id="rId5"/>
    <p:sldId id="260" r:id="rId6"/>
    <p:sldId id="282" r:id="rId7"/>
    <p:sldId id="281" r:id="rId8"/>
    <p:sldId id="277" r:id="rId9"/>
    <p:sldId id="283" r:id="rId10"/>
    <p:sldId id="28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854" autoAdjust="0"/>
  </p:normalViewPr>
  <p:slideViewPr>
    <p:cSldViewPr snapToGrid="0">
      <p:cViewPr varScale="1">
        <p:scale>
          <a:sx n="61" d="100"/>
          <a:sy n="61" d="100"/>
        </p:scale>
        <p:origin x="1522" y="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10C0A7B-467E-4560-A8E3-5483FEA34AC2}" type="datetimeFigureOut">
              <a:rPr lang="ar-SA" smtClean="0"/>
              <a:t>25/06/1444</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C466718-2FB2-48C4-8CD7-294F135798C0}" type="slidenum">
              <a:rPr lang="ar-SA" smtClean="0"/>
              <a:t>‹#›</a:t>
            </a:fld>
            <a:endParaRPr lang="ar-SA"/>
          </a:p>
        </p:txBody>
      </p:sp>
    </p:spTree>
    <p:extLst>
      <p:ext uri="{BB962C8B-B14F-4D97-AF65-F5344CB8AC3E}">
        <p14:creationId xmlns:p14="http://schemas.microsoft.com/office/powerpoint/2010/main" val="367520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يبدأ المحاضر بالسلام على المحاضرين والبسلمة والصلاة على الرسول الكريم ثم </a:t>
            </a:r>
          </a:p>
        </p:txBody>
      </p:sp>
      <p:sp>
        <p:nvSpPr>
          <p:cNvPr id="4" name="Slide Number Placeholder 3"/>
          <p:cNvSpPr>
            <a:spLocks noGrp="1"/>
          </p:cNvSpPr>
          <p:nvPr>
            <p:ph type="sldNum" sz="quarter" idx="5"/>
          </p:nvPr>
        </p:nvSpPr>
        <p:spPr/>
        <p:txBody>
          <a:bodyPr/>
          <a:lstStyle/>
          <a:p>
            <a:fld id="{3C466718-2FB2-48C4-8CD7-294F135798C0}" type="slidenum">
              <a:rPr lang="ar-SA" smtClean="0"/>
              <a:t>1</a:t>
            </a:fld>
            <a:endParaRPr lang="ar-SA"/>
          </a:p>
        </p:txBody>
      </p:sp>
    </p:spTree>
    <p:extLst>
      <p:ext uri="{BB962C8B-B14F-4D97-AF65-F5344CB8AC3E}">
        <p14:creationId xmlns:p14="http://schemas.microsoft.com/office/powerpoint/2010/main" val="133041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بسؤال المستمعين عن ماهو التنمر</a:t>
            </a:r>
          </a:p>
        </p:txBody>
      </p:sp>
      <p:sp>
        <p:nvSpPr>
          <p:cNvPr id="4" name="Slide Number Placeholder 3"/>
          <p:cNvSpPr>
            <a:spLocks noGrp="1"/>
          </p:cNvSpPr>
          <p:nvPr>
            <p:ph type="sldNum" sz="quarter" idx="5"/>
          </p:nvPr>
        </p:nvSpPr>
        <p:spPr/>
        <p:txBody>
          <a:bodyPr/>
          <a:lstStyle/>
          <a:p>
            <a:fld id="{3C466718-2FB2-48C4-8CD7-294F135798C0}" type="slidenum">
              <a:rPr lang="ar-SA" smtClean="0"/>
              <a:t>2</a:t>
            </a:fld>
            <a:endParaRPr lang="ar-SA"/>
          </a:p>
        </p:txBody>
      </p:sp>
    </p:spTree>
    <p:extLst>
      <p:ext uri="{BB962C8B-B14F-4D97-AF65-F5344CB8AC3E}">
        <p14:creationId xmlns:p14="http://schemas.microsoft.com/office/powerpoint/2010/main" val="158198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3C466718-2FB2-48C4-8CD7-294F135798C0}" type="slidenum">
              <a:rPr lang="ar-SA" smtClean="0"/>
              <a:t>3</a:t>
            </a:fld>
            <a:endParaRPr lang="ar-SA"/>
          </a:p>
        </p:txBody>
      </p:sp>
    </p:spTree>
    <p:extLst>
      <p:ext uri="{BB962C8B-B14F-4D97-AF65-F5344CB8AC3E}">
        <p14:creationId xmlns:p14="http://schemas.microsoft.com/office/powerpoint/2010/main" val="382960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ليس كما يشاع أن الإسلام ظاهرة حديثة بالقارة الامريكية والولايات المتحدة خصوصاً و بل تشير بعض المصادر بأن هناك مكتشفين مسلمين وصلوا للقارة الأمريكية قبل كريستوفر كولومبوس وزاد حضور المسلمين بالقارة والولايات المتحدة مع انتشار ظاهرة الاتجار بالعبيد ابتداءً من أوائل القرن السادس عشر وحتى أوائل التاسع عشر والهجرات القادمة من الدولة العثمانية خصوصا من بلاد الشام و في العصر الحديث زادت الهجرات شتى بقاع العالم الإسلامي.</a:t>
            </a:r>
            <a:br>
              <a:rPr lang="ar-SA" dirty="0"/>
            </a:br>
            <a:r>
              <a:rPr lang="ar-SA" dirty="0"/>
              <a:t>يعتبر الاسلام من أكثر الديانات انتشاراً ولذلك يرجع للهجرات المسلمين وزيادة عدد معتنقيها بالإضافة لمعدل الخصوبة العالٍ لدى المسلمين مقارنة بغيرهم.</a:t>
            </a:r>
            <a:br>
              <a:rPr lang="ar-SA" dirty="0"/>
            </a:br>
            <a:r>
              <a:rPr lang="ar-SA" dirty="0"/>
              <a:t>يقدر عدد المسلمين ب3.45 مليون نسمة بإحصائيات العام 2017 </a:t>
            </a:r>
          </a:p>
        </p:txBody>
      </p:sp>
      <p:sp>
        <p:nvSpPr>
          <p:cNvPr id="4" name="Slide Number Placeholder 3"/>
          <p:cNvSpPr>
            <a:spLocks noGrp="1"/>
          </p:cNvSpPr>
          <p:nvPr>
            <p:ph type="sldNum" sz="quarter" idx="5"/>
          </p:nvPr>
        </p:nvSpPr>
        <p:spPr/>
        <p:txBody>
          <a:bodyPr/>
          <a:lstStyle/>
          <a:p>
            <a:fld id="{3C466718-2FB2-48C4-8CD7-294F135798C0}" type="slidenum">
              <a:rPr lang="ar-SA" smtClean="0"/>
              <a:t>5</a:t>
            </a:fld>
            <a:endParaRPr lang="ar-SA"/>
          </a:p>
        </p:txBody>
      </p:sp>
    </p:spTree>
    <p:extLst>
      <p:ext uri="{BB962C8B-B14F-4D97-AF65-F5344CB8AC3E}">
        <p14:creationId xmlns:p14="http://schemas.microsoft.com/office/powerpoint/2010/main" val="256845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3403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sz="1200" dirty="0">
                <a:solidFill>
                  <a:schemeClr val="tx1"/>
                </a:solidFill>
              </a:rPr>
              <a:t>من المصاعب التي تواجه المسلمين في الولايات المتحدة هو مشاعر العداء والكراهية ضدهم وخصوصا بعد 11\09 وصعود اليمين المتطرف مع خطابات الكراهية وازدياد التعصب المسيحي الأبيض والهجمات ضد المساجد والتصوير السلبي ضدهم في بعض وسائل الإعلام.</a:t>
            </a:r>
            <a:br>
              <a:rPr lang="ar-SA" sz="1200" dirty="0">
                <a:solidFill>
                  <a:schemeClr val="tx1"/>
                </a:solidFill>
              </a:rPr>
            </a:br>
            <a:r>
              <a:rPr lang="ar-SA" sz="1200" dirty="0">
                <a:solidFill>
                  <a:schemeClr val="tx1"/>
                </a:solidFill>
              </a:rPr>
              <a:t>ومن المصاعب التي تواجه المسلمين هو الحفاظ على هويتهم وسط انتشار الأفكار الليبرالية المتطرفة كالشذوذ والنسوية المتطرفة والحركات الجندرية المنحرفة كالتحول وغيرها من الأمراض عفانا الله وأياكم منها.</a:t>
            </a:r>
            <a:endParaRPr lang="ar-SA"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1870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مع كل هذه المصاعب التي تواجه المسلمين بالولايات المتحد إلا أن المسلمين اليوم حققوا مكاسب ومنجزات وهم اليوم أكثر المجتمعات مساهمة وتعلماً بينهم وقد حفزتهم المصاعب على تنظيم أنفسهم واستخدام اصواتهم للدفاع عن أنفسهم والعمل على الكسب بالمزيد من حقوقهم خصوصا الدينية منها ووصل المسلمين لمناصب كبيرة من عمدة للمدن لأعضاء بالكونغرس وقد اعترفت بعض المدن بإجازة عيد الفطر وهناك مدن سمحت بالأذان خلال شهر رمضان وغيرها من المكاسب.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9315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يبدأ المحاضر بالسلام على المحاضرين والبسلمة والصلاة على الرسول الكريم ثم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6027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76017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9296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a:xfrm>
            <a:off x="3776135" y="6422854"/>
            <a:ext cx="4279669" cy="365125"/>
          </a:xfrm>
        </p:spPr>
        <p:txBody>
          <a:bodyPr/>
          <a:lstStyle/>
          <a:p>
            <a:endParaRPr lang="ar-SA"/>
          </a:p>
        </p:txBody>
      </p:sp>
      <p:sp>
        <p:nvSpPr>
          <p:cNvPr id="6" name="Slide Number Placeholder 5"/>
          <p:cNvSpPr>
            <a:spLocks noGrp="1"/>
          </p:cNvSpPr>
          <p:nvPr>
            <p:ph type="sldNum" sz="quarter" idx="12"/>
          </p:nvPr>
        </p:nvSpPr>
        <p:spPr>
          <a:xfrm>
            <a:off x="8073048" y="6422854"/>
            <a:ext cx="879759" cy="365125"/>
          </a:xfrm>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417779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59373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ar-SA"/>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BCD7F87-DF35-48AE-A450-98D7CD14C472}" type="slidenum">
              <a:rPr lang="ar-SA" smtClean="0"/>
              <a:t>‹#›</a:t>
            </a:fld>
            <a:endParaRPr lang="ar-SA"/>
          </a:p>
        </p:txBody>
      </p:sp>
    </p:spTree>
    <p:extLst>
      <p:ext uri="{BB962C8B-B14F-4D97-AF65-F5344CB8AC3E}">
        <p14:creationId xmlns:p14="http://schemas.microsoft.com/office/powerpoint/2010/main" val="16440476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400818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544FE-8CE1-43F8-BD84-0F339DC7B5B8}" type="datetimeFigureOut">
              <a:rPr lang="ar-SA" smtClean="0"/>
              <a:t>25/06/1444</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1754588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544FE-8CE1-43F8-BD84-0F339DC7B5B8}" type="datetimeFigureOut">
              <a:rPr lang="ar-SA" smtClean="0"/>
              <a:t>25/06/1444</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169847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544FE-8CE1-43F8-BD84-0F339DC7B5B8}" type="datetimeFigureOut">
              <a:rPr lang="ar-SA" smtClean="0"/>
              <a:t>25/06/1444</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3226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2725619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999269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A88544FE-8CE1-43F8-BD84-0F339DC7B5B8}" type="datetimeFigureOut">
              <a:rPr lang="ar-SA" smtClean="0"/>
              <a:t>25/06/1444</a:t>
            </a:fld>
            <a:endParaRPr lang="ar-SA"/>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ar-SA"/>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BCD7F87-DF35-48AE-A450-98D7CD14C472}" type="slidenum">
              <a:rPr lang="ar-SA" smtClean="0"/>
              <a:t>‹#›</a:t>
            </a:fld>
            <a:endParaRPr lang="ar-SA"/>
          </a:p>
        </p:txBody>
      </p:sp>
    </p:spTree>
    <p:extLst>
      <p:ext uri="{BB962C8B-B14F-4D97-AF65-F5344CB8AC3E}">
        <p14:creationId xmlns:p14="http://schemas.microsoft.com/office/powerpoint/2010/main" val="409945731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1"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r" defTabSz="914400" rtl="1"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r" defTabSz="914400" rtl="1"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r" defTabSz="914400" rtl="1"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06B6E-31FD-489E-BCA2-C47A34250F4D}"/>
              </a:ext>
            </a:extLst>
          </p:cNvPr>
          <p:cNvSpPr>
            <a:spLocks noGrp="1"/>
          </p:cNvSpPr>
          <p:nvPr>
            <p:ph type="title"/>
          </p:nvPr>
        </p:nvSpPr>
        <p:spPr>
          <a:xfrm>
            <a:off x="1" y="1371599"/>
            <a:ext cx="12195668" cy="4114800"/>
          </a:xfrm>
        </p:spPr>
        <p:txBody>
          <a:bodyPr vert="horz" lIns="91440" tIns="45720" rIns="91440" bIns="45720" rtlCol="0" anchor="ctr">
            <a:normAutofit/>
          </a:bodyPr>
          <a:lstStyle/>
          <a:p>
            <a:pPr algn="ctr" rtl="0">
              <a:lnSpc>
                <a:spcPct val="80000"/>
              </a:lnSpc>
            </a:pPr>
            <a:r>
              <a:rPr lang="ar-SA" sz="5400" spc="150" dirty="0">
                <a:solidFill>
                  <a:schemeClr val="bg1"/>
                </a:solidFill>
              </a:rPr>
              <a:t>المسلمين  في الولايات المتحدة الأمريكية</a:t>
            </a:r>
            <a:br>
              <a:rPr lang="ar-SA" sz="4400" spc="150" dirty="0">
                <a:solidFill>
                  <a:schemeClr val="bg1"/>
                </a:solidFill>
              </a:rPr>
            </a:br>
            <a:br>
              <a:rPr lang="ar-SA" sz="4400" spc="150" dirty="0">
                <a:solidFill>
                  <a:schemeClr val="bg1"/>
                </a:solidFill>
              </a:rPr>
            </a:br>
            <a:r>
              <a:rPr lang="ar-SA" sz="4400" spc="150" dirty="0">
                <a:solidFill>
                  <a:schemeClr val="bg1"/>
                </a:solidFill>
              </a:rPr>
              <a:t>المقرر:سلم108(قضايا معاصرة)</a:t>
            </a:r>
            <a:br>
              <a:rPr lang="ar-SA" sz="4400" spc="150" dirty="0">
                <a:solidFill>
                  <a:schemeClr val="bg1"/>
                </a:solidFill>
              </a:rPr>
            </a:br>
            <a:r>
              <a:rPr lang="ar-SA" sz="4400" spc="150" dirty="0">
                <a:solidFill>
                  <a:schemeClr val="bg1"/>
                </a:solidFill>
              </a:rPr>
              <a:t>المقدم:عبدالرحمن عماد الميمان</a:t>
            </a:r>
            <a:br>
              <a:rPr lang="ar-SA" sz="4400" spc="150" dirty="0">
                <a:solidFill>
                  <a:schemeClr val="bg1"/>
                </a:solidFill>
              </a:rPr>
            </a:br>
            <a:r>
              <a:rPr lang="ar-SA" sz="4400" spc="150" dirty="0">
                <a:solidFill>
                  <a:schemeClr val="bg1"/>
                </a:solidFill>
              </a:rPr>
              <a:t>)</a:t>
            </a:r>
            <a:r>
              <a:rPr lang="en-US" sz="4400" spc="150" dirty="0">
                <a:solidFill>
                  <a:schemeClr val="bg1"/>
                </a:solidFill>
              </a:rPr>
              <a:t>@PYTHON01100100</a:t>
            </a:r>
            <a:r>
              <a:rPr lang="ar-SA" sz="4400" spc="150" dirty="0">
                <a:solidFill>
                  <a:schemeClr val="bg1"/>
                </a:solidFill>
              </a:rPr>
              <a:t>(</a:t>
            </a:r>
            <a:br>
              <a:rPr lang="ar-SA" sz="4400" spc="150" dirty="0">
                <a:solidFill>
                  <a:schemeClr val="bg1"/>
                </a:solidFill>
              </a:rPr>
            </a:br>
            <a:r>
              <a:rPr lang="ar-SA" sz="4400" spc="150" dirty="0">
                <a:solidFill>
                  <a:schemeClr val="bg1"/>
                </a:solidFill>
              </a:rPr>
              <a:t>المشرف:فلاح العريفي</a:t>
            </a:r>
            <a:endParaRPr lang="en-US" sz="4400" spc="150" dirty="0">
              <a:solidFill>
                <a:schemeClr val="bg1"/>
              </a:solidFill>
            </a:endParaRPr>
          </a:p>
        </p:txBody>
      </p:sp>
    </p:spTree>
    <p:extLst>
      <p:ext uri="{BB962C8B-B14F-4D97-AF65-F5344CB8AC3E}">
        <p14:creationId xmlns:p14="http://schemas.microsoft.com/office/powerpoint/2010/main" val="3534597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91906B6E-31FD-489E-BCA2-C47A34250F4D}"/>
              </a:ext>
            </a:extLst>
          </p:cNvPr>
          <p:cNvSpPr>
            <a:spLocks noGrp="1"/>
          </p:cNvSpPr>
          <p:nvPr>
            <p:ph type="title"/>
          </p:nvPr>
        </p:nvSpPr>
        <p:spPr>
          <a:xfrm>
            <a:off x="1" y="1371599"/>
            <a:ext cx="12195668" cy="4114800"/>
          </a:xfrm>
        </p:spPr>
        <p:txBody>
          <a:bodyPr vert="horz" lIns="91440" tIns="45720" rIns="91440" bIns="45720" rtlCol="0" anchor="ctr">
            <a:normAutofit/>
          </a:bodyPr>
          <a:lstStyle/>
          <a:p>
            <a:pPr algn="ctr" rtl="0">
              <a:lnSpc>
                <a:spcPct val="80000"/>
              </a:lnSpc>
            </a:pPr>
            <a:r>
              <a:rPr lang="ar-SA" sz="4400" spc="150" dirty="0">
                <a:solidFill>
                  <a:schemeClr val="bg1"/>
                </a:solidFill>
              </a:rPr>
              <a:t>أشكركم على </a:t>
            </a:r>
            <a:r>
              <a:rPr lang="ar-SA" sz="4400" spc="150">
                <a:solidFill>
                  <a:schemeClr val="bg1"/>
                </a:solidFill>
              </a:rPr>
              <a:t>حسن استماعكم</a:t>
            </a:r>
            <a:r>
              <a:rPr lang="ar-SA" sz="4400">
                <a:solidFill>
                  <a:srgbClr val="E7E9EA"/>
                </a:solidFill>
                <a:latin typeface="Tahoma" panose="020B0604030504040204" pitchFamily="34" charset="0"/>
              </a:rPr>
              <a:t>🥰🙏</a:t>
            </a:r>
            <a:r>
              <a:rPr lang="ar-SA" sz="4400" spc="150">
                <a:solidFill>
                  <a:schemeClr val="bg1"/>
                </a:solidFill>
              </a:rPr>
              <a:t>.</a:t>
            </a:r>
            <a:br>
              <a:rPr lang="ar-SA" sz="4400" spc="150" dirty="0">
                <a:solidFill>
                  <a:schemeClr val="bg1"/>
                </a:solidFill>
              </a:rPr>
            </a:br>
            <a:r>
              <a:rPr lang="ar-SA" sz="4400" spc="150" dirty="0">
                <a:solidFill>
                  <a:schemeClr val="bg1"/>
                </a:solidFill>
              </a:rPr>
              <a:t>هل لديكم أسئلة؟</a:t>
            </a:r>
            <a:endParaRPr lang="en-US" sz="4400" spc="150" dirty="0">
              <a:solidFill>
                <a:schemeClr val="bg1"/>
              </a:solidFill>
            </a:endParaRPr>
          </a:p>
        </p:txBody>
      </p:sp>
    </p:spTree>
    <p:extLst>
      <p:ext uri="{BB962C8B-B14F-4D97-AF65-F5344CB8AC3E}">
        <p14:creationId xmlns:p14="http://schemas.microsoft.com/office/powerpoint/2010/main" val="3645109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C9-3B48-4BE0-8622-FBB1F03CDF5A}"/>
              </a:ext>
            </a:extLst>
          </p:cNvPr>
          <p:cNvSpPr>
            <a:spLocks noGrp="1"/>
          </p:cNvSpPr>
          <p:nvPr>
            <p:ph type="ctrTitle"/>
          </p:nvPr>
        </p:nvSpPr>
        <p:spPr/>
        <p:txBody>
          <a:bodyPr>
            <a:noAutofit/>
          </a:bodyPr>
          <a:lstStyle/>
          <a:p>
            <a:r>
              <a:rPr lang="ar-SA" sz="6600" dirty="0">
                <a:solidFill>
                  <a:schemeClr val="bg1"/>
                </a:solidFill>
              </a:rPr>
              <a:t>نبذة عن الولايات المتحدة الأمريكية</a:t>
            </a:r>
            <a:endParaRPr lang="ar-SA" sz="3200" dirty="0">
              <a:solidFill>
                <a:schemeClr val="bg1"/>
              </a:solidFill>
            </a:endParaRPr>
          </a:p>
        </p:txBody>
      </p:sp>
    </p:spTree>
    <p:extLst>
      <p:ext uri="{BB962C8B-B14F-4D97-AF65-F5344CB8AC3E}">
        <p14:creationId xmlns:p14="http://schemas.microsoft.com/office/powerpoint/2010/main" val="1559800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Background pattern&#10;&#10;Description automatically generated">
            <a:extLst>
              <a:ext uri="{FF2B5EF4-FFF2-40B4-BE49-F238E27FC236}">
                <a16:creationId xmlns:a16="http://schemas.microsoft.com/office/drawing/2014/main" id="{709DD782-71C7-937A-58F2-465ADC4EC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496250"/>
            <a:ext cx="4225328" cy="2624195"/>
          </a:xfrm>
          <a:prstGeom prst="rect">
            <a:avLst/>
          </a:prstGeom>
        </p:spPr>
      </p:pic>
      <p:pic>
        <p:nvPicPr>
          <p:cNvPr id="9" name="Picture 8" descr="Text&#10;&#10;Description automatically generated">
            <a:extLst>
              <a:ext uri="{FF2B5EF4-FFF2-40B4-BE49-F238E27FC236}">
                <a16:creationId xmlns:a16="http://schemas.microsoft.com/office/drawing/2014/main" id="{71C638C6-CEC1-0227-17E5-DEC37EA78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67" y="3134096"/>
            <a:ext cx="2632364" cy="2968832"/>
          </a:xfrm>
          <a:prstGeom prst="rect">
            <a:avLst/>
          </a:prstGeom>
        </p:spPr>
      </p:pic>
      <p:sp>
        <p:nvSpPr>
          <p:cNvPr id="10" name="Rectangle 1">
            <a:extLst>
              <a:ext uri="{FF2B5EF4-FFF2-40B4-BE49-F238E27FC236}">
                <a16:creationId xmlns:a16="http://schemas.microsoft.com/office/drawing/2014/main" id="{E5B6F648-F25D-5DD1-6987-7066C55F34E4}"/>
              </a:ext>
            </a:extLst>
          </p:cNvPr>
          <p:cNvSpPr>
            <a:spLocks noGrp="1" noChangeArrowheads="1"/>
          </p:cNvSpPr>
          <p:nvPr>
            <p:ph type="title"/>
          </p:nvPr>
        </p:nvSpPr>
        <p:spPr bwMode="auto">
          <a:xfrm>
            <a:off x="4322313" y="1623202"/>
            <a:ext cx="713177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الولايات المتحدة الأمريكية  جُمهُورِيّة دُستُورِيّة اِتِّحادِيّة تضم خمسين ولاية وهي أقوى أقتصاد</a:t>
            </a:r>
            <a:r>
              <a:rPr kumimoji="0" lang="ar-SA" altLang="ar-SA" sz="2800" b="0" i="0" strike="noStrike" cap="none" normalizeH="0" dirty="0">
                <a:ln>
                  <a:noFill/>
                </a:ln>
                <a:solidFill>
                  <a:schemeClr val="tx1"/>
                </a:solidFill>
                <a:effectLst/>
                <a:latin typeface="Arial" panose="020B0604020202020204" pitchFamily="34" charset="0"/>
                <a:cs typeface="Arial" panose="020B0604020202020204" pitchFamily="34" charset="0"/>
              </a:rPr>
              <a:t> بالعالم</a:t>
            </a: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 وتتميَّز الوِلايات المُتّحِدَة بِأَنّها وَاحِدَة من أَكثر دُوَلِ العالَم تنوُّعاً من حيث العِرق والثَّقافة، وجَاء ذَلك نَتِيجة الهِجرة الكَبِيرة إِليها من بُلدانٌ مُختلفة وتعتبر الولايات المتحدة من أكثر الدول العلمانية تديناً في العالم الغربي حيث لا يزال الدين يعلب دوراً كبيراً بالحياة العامة لمعظم الأمريكيين رغم عَلمانية مؤسسات الدولة ومدارسها حالياً وانتشار ظاهرة اللادينية والإلحاد</a:t>
            </a:r>
            <a:r>
              <a:rPr kumimoji="0" lang="ar-SA" altLang="ar-SA" sz="2800" b="0" i="0" strike="noStrike" cap="none" normalizeH="0" dirty="0">
                <a:ln>
                  <a:noFill/>
                </a:ln>
                <a:solidFill>
                  <a:schemeClr val="tx1"/>
                </a:solidFill>
                <a:effectLst/>
                <a:latin typeface="Arial" panose="020B0604020202020204" pitchFamily="34" charset="0"/>
                <a:cs typeface="Arial" panose="020B0604020202020204" pitchFamily="34" charset="0"/>
              </a:rPr>
              <a:t> في هذا العصر</a:t>
            </a: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ar-SA" altLang="ar-SA" sz="2800" b="0" i="0"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21699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A6D0-FA96-4250-B038-ABAD3EC2008F}"/>
              </a:ext>
            </a:extLst>
          </p:cNvPr>
          <p:cNvSpPr>
            <a:spLocks noGrp="1"/>
          </p:cNvSpPr>
          <p:nvPr>
            <p:ph type="ctrTitle"/>
          </p:nvPr>
        </p:nvSpPr>
        <p:spPr>
          <a:xfrm>
            <a:off x="1" y="2086253"/>
            <a:ext cx="12191999" cy="1819922"/>
          </a:xfrm>
        </p:spPr>
        <p:txBody>
          <a:bodyPr>
            <a:normAutofit/>
          </a:bodyPr>
          <a:lstStyle/>
          <a:p>
            <a:r>
              <a:rPr lang="ar-SA" sz="5400" dirty="0">
                <a:solidFill>
                  <a:schemeClr val="bg1"/>
                </a:solidFill>
              </a:rPr>
              <a:t>الإسلام في الولايات المتحدة الأمريكية</a:t>
            </a:r>
          </a:p>
        </p:txBody>
      </p:sp>
    </p:spTree>
    <p:extLst>
      <p:ext uri="{BB962C8B-B14F-4D97-AF65-F5344CB8AC3E}">
        <p14:creationId xmlns:p14="http://schemas.microsoft.com/office/powerpoint/2010/main" val="965910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4128663" y="482600"/>
            <a:ext cx="8063336" cy="5892800"/>
          </a:xfrm>
        </p:spPr>
        <p:txBody>
          <a:bodyPr>
            <a:normAutofit fontScale="90000"/>
          </a:bodyPr>
          <a:lstStyle/>
          <a:p>
            <a:pPr algn="r"/>
            <a:r>
              <a:rPr lang="ar-SA" sz="3200" dirty="0">
                <a:solidFill>
                  <a:schemeClr val="tx1"/>
                </a:solidFill>
              </a:rPr>
              <a:t>ليس كما يشاع أن الإسلام ظاهرة حديثة بالقارة الامريكية والولايات المتحدة خصوصاً و بل تشير بعض المصادر بأن هناك مكتشفين مسلمين وصلوا للقارة الأمريكية قبل كريستوفر كولومبوس وزاد حضور المسلمين بالقارة والولايات المتحدة مع انتشار ظاهرة الاتجار بالعبيد ابتداءً من أوائل القرن السادس عشر وحتى أوائل التاسع عشر والهجرات القادمة من الدولة العثمانية خصوصا من بلاد الشام و في العصر الحديث زادت الهجرات شتى بقاع العالم الإسلامي.</a:t>
            </a:r>
            <a:br>
              <a:rPr lang="ar-SA" sz="3200" dirty="0">
                <a:solidFill>
                  <a:schemeClr val="tx1"/>
                </a:solidFill>
              </a:rPr>
            </a:br>
            <a:r>
              <a:rPr lang="ar-SA" sz="3200" dirty="0">
                <a:solidFill>
                  <a:schemeClr val="tx1"/>
                </a:solidFill>
              </a:rPr>
              <a:t>يعتبر الاسلام من أكثر الديانات انتشاراً ولذلك يرجع للهجرات المسلمين وزيادة عدد معتنقيها بالإضافة لمعدل الخصوبة العالٍ لدى المسلمين مقارنة بغيرهم.</a:t>
            </a:r>
            <a:br>
              <a:rPr lang="ar-SA" sz="3200" dirty="0">
                <a:solidFill>
                  <a:schemeClr val="tx1"/>
                </a:solidFill>
              </a:rPr>
            </a:br>
            <a:r>
              <a:rPr lang="ar-SA" sz="3200" dirty="0">
                <a:solidFill>
                  <a:schemeClr val="tx1"/>
                </a:solidFill>
              </a:rPr>
              <a:t>يقدر عدد المسلمين ب3.45 مليون نسمة بإحصائيات العام 2017 </a:t>
            </a:r>
            <a:endParaRPr lang="ar-SA" sz="4800" dirty="0">
              <a:solidFill>
                <a:schemeClr val="tx1"/>
              </a:solidFill>
            </a:endParaRPr>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erson in a uniform&#10;&#10;Description automatically generated with low confidence">
            <a:extLst>
              <a:ext uri="{FF2B5EF4-FFF2-40B4-BE49-F238E27FC236}">
                <a16:creationId xmlns:a16="http://schemas.microsoft.com/office/drawing/2014/main" id="{93E807A8-4702-86CD-FC49-0313D1856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 y="496361"/>
            <a:ext cx="2246978" cy="2467556"/>
          </a:xfrm>
          <a:prstGeom prst="rect">
            <a:avLst/>
          </a:prstGeom>
        </p:spPr>
      </p:pic>
      <p:pic>
        <p:nvPicPr>
          <p:cNvPr id="11" name="Picture 10" descr="Text, letter&#10;&#10;Description automatically generated">
            <a:extLst>
              <a:ext uri="{FF2B5EF4-FFF2-40B4-BE49-F238E27FC236}">
                <a16:creationId xmlns:a16="http://schemas.microsoft.com/office/drawing/2014/main" id="{FDA17E7D-745C-FAF4-F9F3-CC869BCE9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157" y="496360"/>
            <a:ext cx="1808777" cy="2467556"/>
          </a:xfrm>
          <a:prstGeom prst="rect">
            <a:avLst/>
          </a:prstGeom>
        </p:spPr>
      </p:pic>
      <p:pic>
        <p:nvPicPr>
          <p:cNvPr id="13" name="Picture 12" descr="Text, letter&#10;&#10;Description automatically generated">
            <a:extLst>
              <a:ext uri="{FF2B5EF4-FFF2-40B4-BE49-F238E27FC236}">
                <a16:creationId xmlns:a16="http://schemas.microsoft.com/office/drawing/2014/main" id="{606A6192-EA49-F9BA-1BB2-C53B5EB28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590" y="3089259"/>
            <a:ext cx="2371134" cy="2963917"/>
          </a:xfrm>
          <a:prstGeom prst="rect">
            <a:avLst/>
          </a:prstGeom>
        </p:spPr>
      </p:pic>
    </p:spTree>
    <p:extLst>
      <p:ext uri="{BB962C8B-B14F-4D97-AF65-F5344CB8AC3E}">
        <p14:creationId xmlns:p14="http://schemas.microsoft.com/office/powerpoint/2010/main" val="134328420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4128663" y="482600"/>
            <a:ext cx="8063336" cy="5892800"/>
          </a:xfrm>
        </p:spPr>
        <p:txBody>
          <a:bodyPr>
            <a:normAutofit/>
          </a:bodyPr>
          <a:lstStyle/>
          <a:p>
            <a:pPr algn="r"/>
            <a:r>
              <a:rPr lang="ar-SA" sz="3600" dirty="0">
                <a:solidFill>
                  <a:schemeClr val="tx1"/>
                </a:solidFill>
              </a:rPr>
              <a:t>يوسف إستس داعية اعتنق الإسلام بعد أن كان قسيسا بالدين النصراني ويعتبر من أشهر الدعاة بالولايات المتحدة وأسلم الكثير على يديه ومدافعاً عن الاسلام وأهله وكان ينشر الدعوة حتى بالسجون الأمريكية.</a:t>
            </a:r>
            <a:br>
              <a:rPr lang="ar-SA" sz="3600" dirty="0">
                <a:solidFill>
                  <a:schemeClr val="tx1"/>
                </a:solidFill>
              </a:rPr>
            </a:br>
            <a:r>
              <a:rPr lang="ar-SA" sz="3600" dirty="0">
                <a:solidFill>
                  <a:schemeClr val="tx1"/>
                </a:solidFill>
              </a:rPr>
              <a:t>للشيخ يوسف مؤلفات واشرطة مرئية للتعريف بالإسلام.</a:t>
            </a:r>
            <a:br>
              <a:rPr lang="ar-SA" sz="4800" dirty="0">
                <a:solidFill>
                  <a:schemeClr val="tx1"/>
                </a:solidFill>
              </a:rPr>
            </a:br>
            <a:endParaRPr lang="ar-SA" sz="4800" dirty="0">
              <a:solidFill>
                <a:schemeClr val="tx1"/>
              </a:solidFill>
            </a:endParaRPr>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erson with a white beard&#10;&#10;Description automatically generated with medium confidence">
            <a:extLst>
              <a:ext uri="{FF2B5EF4-FFF2-40B4-BE49-F238E27FC236}">
                <a16:creationId xmlns:a16="http://schemas.microsoft.com/office/drawing/2014/main" id="{490C9C90-6487-256B-3571-084640810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31" y="1671555"/>
            <a:ext cx="3725602" cy="3514890"/>
          </a:xfrm>
          <a:prstGeom prst="rect">
            <a:avLst/>
          </a:prstGeom>
        </p:spPr>
      </p:pic>
    </p:spTree>
    <p:extLst>
      <p:ext uri="{BB962C8B-B14F-4D97-AF65-F5344CB8AC3E}">
        <p14:creationId xmlns:p14="http://schemas.microsoft.com/office/powerpoint/2010/main" val="37311154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A6D0-FA96-4250-B038-ABAD3EC2008F}"/>
              </a:ext>
            </a:extLst>
          </p:cNvPr>
          <p:cNvSpPr>
            <a:spLocks noGrp="1"/>
          </p:cNvSpPr>
          <p:nvPr>
            <p:ph type="ctrTitle"/>
          </p:nvPr>
        </p:nvSpPr>
        <p:spPr>
          <a:xfrm>
            <a:off x="1" y="2086253"/>
            <a:ext cx="12191999" cy="1819922"/>
          </a:xfrm>
        </p:spPr>
        <p:txBody>
          <a:bodyPr>
            <a:normAutofit/>
          </a:bodyPr>
          <a:lstStyle/>
          <a:p>
            <a:r>
              <a:rPr lang="ar-SA" sz="5400" dirty="0">
                <a:solidFill>
                  <a:schemeClr val="bg1"/>
                </a:solidFill>
              </a:rPr>
              <a:t>وضع المسلمين في الولايات المتحدة الأمريكية</a:t>
            </a:r>
          </a:p>
        </p:txBody>
      </p:sp>
    </p:spTree>
    <p:extLst>
      <p:ext uri="{BB962C8B-B14F-4D97-AF65-F5344CB8AC3E}">
        <p14:creationId xmlns:p14="http://schemas.microsoft.com/office/powerpoint/2010/main" val="3080898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4181172" y="853859"/>
            <a:ext cx="7877398" cy="5150282"/>
          </a:xfrm>
        </p:spPr>
        <p:txBody>
          <a:bodyPr>
            <a:noAutofit/>
          </a:bodyPr>
          <a:lstStyle/>
          <a:p>
            <a:pPr algn="ctr"/>
            <a:r>
              <a:rPr lang="ar-SA" sz="3200" dirty="0">
                <a:solidFill>
                  <a:schemeClr val="tx1"/>
                </a:solidFill>
              </a:rPr>
              <a:t>من المصاعب التي تواجه المسلمين في الولايات المتحدة هو مشاعر العداء والكراهية ضدهم وخصوصا بعد 11\09 وصعود اليمين المتطرف مع خطابات الكراهية وازدياد التعصب المسيحي الأبيض والهجمات ضد المساجد والتصوير السلبي ضدهم في بعض وسائل الإعلام.</a:t>
            </a:r>
            <a:br>
              <a:rPr lang="ar-SA" sz="3200" dirty="0">
                <a:solidFill>
                  <a:schemeClr val="tx1"/>
                </a:solidFill>
              </a:rPr>
            </a:br>
            <a:r>
              <a:rPr lang="ar-SA" sz="3200" dirty="0">
                <a:solidFill>
                  <a:schemeClr val="tx1"/>
                </a:solidFill>
              </a:rPr>
              <a:t>ومن المصاعب التي تواجه المسلمين هو الحفاظ على هويتهم وسط انتشار الأفكار الليبرالية المتطرفة كالشذوذ والنسوية المتطرفة والحركات الجندرية المنحرفة كالتحول وغيرها من الأمراض عفانا الله وأياكم منها.</a:t>
            </a:r>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grass, outdoor, sky, building&#10;&#10;Description automatically generated">
            <a:extLst>
              <a:ext uri="{FF2B5EF4-FFF2-40B4-BE49-F238E27FC236}">
                <a16:creationId xmlns:a16="http://schemas.microsoft.com/office/drawing/2014/main" id="{2FB5A8AA-A275-02B0-CF02-D8FF42BA4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8" y="2201126"/>
            <a:ext cx="3756402" cy="2455748"/>
          </a:xfrm>
          <a:prstGeom prst="rect">
            <a:avLst/>
          </a:prstGeom>
        </p:spPr>
      </p:pic>
    </p:spTree>
    <p:extLst>
      <p:ext uri="{BB962C8B-B14F-4D97-AF65-F5344CB8AC3E}">
        <p14:creationId xmlns:p14="http://schemas.microsoft.com/office/powerpoint/2010/main" val="402823244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4181172" y="853859"/>
            <a:ext cx="7877398" cy="5150282"/>
          </a:xfrm>
        </p:spPr>
        <p:txBody>
          <a:bodyPr>
            <a:noAutofit/>
          </a:bodyPr>
          <a:lstStyle/>
          <a:p>
            <a:pPr algn="ctr"/>
            <a:r>
              <a:rPr lang="ar-SA" sz="3200" dirty="0">
                <a:solidFill>
                  <a:schemeClr val="tx1"/>
                </a:solidFill>
              </a:rPr>
              <a:t>مع كل هذه المصاعب التي تواجه المسلمين بالولايات المتحد إلا أن المسلمين اليوم حققوا مكاسب ومنجزات وهم اليوم أكثر المجتمعات مساهمة وتعلماً بينهم وقد حفزتهم المصاعب على تنظيم أنفسهم واستخدام اصواتهم للدفاع عن أنفسهم والعمل على الكسب بالمزيد من حقوقهم خصوصا الدينية منها ووصل المسلمين لمناصب كبيرة من عمدة للمدن لأعضاء بالكونغرس وقد اعترفت بعض المدن بإجازة عيد الفطر وهناك مدن سمحت بالأذان خلال شهر رمضان وغيرها من المكاسب. </a:t>
            </a:r>
            <a:endParaRPr lang="ar-SA" sz="4800" dirty="0">
              <a:solidFill>
                <a:schemeClr val="tx1"/>
              </a:solidFill>
            </a:endParaRPr>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text, building, outdoor, road&#10;&#10;Description automatically generated">
            <a:extLst>
              <a:ext uri="{FF2B5EF4-FFF2-40B4-BE49-F238E27FC236}">
                <a16:creationId xmlns:a16="http://schemas.microsoft.com/office/drawing/2014/main" id="{EEACFEAC-B6FE-C758-B26C-9926464AF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45" y="853859"/>
            <a:ext cx="3360682" cy="1851176"/>
          </a:xfrm>
          <a:prstGeom prst="rect">
            <a:avLst/>
          </a:prstGeom>
        </p:spPr>
      </p:pic>
      <p:pic>
        <p:nvPicPr>
          <p:cNvPr id="7" name="Picture 6" descr="Text, letter&#10;&#10;Description automatically generated">
            <a:extLst>
              <a:ext uri="{FF2B5EF4-FFF2-40B4-BE49-F238E27FC236}">
                <a16:creationId xmlns:a16="http://schemas.microsoft.com/office/drawing/2014/main" id="{8C295170-C1DF-5BAE-634A-EBF96B6EA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24" y="2834186"/>
            <a:ext cx="2729651" cy="3412063"/>
          </a:xfrm>
          <a:prstGeom prst="rect">
            <a:avLst/>
          </a:prstGeom>
        </p:spPr>
      </p:pic>
    </p:spTree>
    <p:extLst>
      <p:ext uri="{BB962C8B-B14F-4D97-AF65-F5344CB8AC3E}">
        <p14:creationId xmlns:p14="http://schemas.microsoft.com/office/powerpoint/2010/main" val="234120608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TotalTime>
  <Words>683</Words>
  <Application>Microsoft Office PowerPoint</Application>
  <PresentationFormat>Widescreen</PresentationFormat>
  <Paragraphs>24</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Corbel</vt:lpstr>
      <vt:lpstr>Tahoma</vt:lpstr>
      <vt:lpstr>Wingdings</vt:lpstr>
      <vt:lpstr>Banded</vt:lpstr>
      <vt:lpstr>المسلمين  في الولايات المتحدة الأمريكية  المقرر:سلم108(قضايا معاصرة) المقدم:عبدالرحمن عماد الميمان )@PYTHON01100100( المشرف:فلاح العريفي</vt:lpstr>
      <vt:lpstr>نبذة عن الولايات المتحدة الأمريكية</vt:lpstr>
      <vt:lpstr>الولايات المتحدة الأمريكية  جُمهُورِيّة دُستُورِيّة اِتِّحادِيّة تضم خمسين ولاية وهي أقوى أقتصاد بالعالم وتتميَّز الوِلايات المُتّحِدَة بِأَنّها وَاحِدَة من أَكثر دُوَلِ العالَم تنوُّعاً من حيث العِرق والثَّقافة، وجَاء ذَلك نَتِيجة الهِجرة الكَبِيرة إِليها من بُلدانٌ مُختلفة وتعتبر الولايات المتحدة من أكثر الدول العلمانية تديناً في العالم الغربي حيث لا يزال الدين يعلب دوراً كبيراً بالحياة العامة لمعظم الأمريكيين رغم عَلمانية مؤسسات الدولة ومدارسها حالياً وانتشار ظاهرة اللادينية والإلحاد في هذا العصر.</vt:lpstr>
      <vt:lpstr>الإسلام في الولايات المتحدة الأمريكية</vt:lpstr>
      <vt:lpstr>ليس كما يشاع أن الإسلام ظاهرة حديثة بالقارة الامريكية والولايات المتحدة خصوصاً و بل تشير بعض المصادر بأن هناك مكتشفين مسلمين وصلوا للقارة الأمريكية قبل كريستوفر كولومبوس وزاد حضور المسلمين بالقارة والولايات المتحدة مع انتشار ظاهرة الاتجار بالعبيد ابتداءً من أوائل القرن السادس عشر وحتى أوائل التاسع عشر والهجرات القادمة من الدولة العثمانية خصوصا من بلاد الشام و في العصر الحديث زادت الهجرات شتى بقاع العالم الإسلامي. يعتبر الاسلام من أكثر الديانات انتشاراً ولذلك يرجع للهجرات المسلمين وزيادة عدد معتنقيها بالإضافة لمعدل الخصوبة العالٍ لدى المسلمين مقارنة بغيرهم. يقدر عدد المسلمين ب3.45 مليون نسمة بإحصائيات العام 2017 </vt:lpstr>
      <vt:lpstr>يوسف إستس داعية اعتنق الإسلام بعد أن كان قسيسا بالدين النصراني ويعتبر من أشهر الدعاة بالولايات المتحدة وأسلم الكثير على يديه ومدافعاً عن الاسلام وأهله وكان ينشر الدعوة حتى بالسجون الأمريكية. للشيخ يوسف مؤلفات واشرطة مرئية للتعريف بالإسلام. </vt:lpstr>
      <vt:lpstr>وضع المسلمين في الولايات المتحدة الأمريكية</vt:lpstr>
      <vt:lpstr>من المصاعب التي تواجه المسلمين في الولايات المتحدة هو مشاعر العداء والكراهية ضدهم وخصوصا بعد 11\09 وصعود اليمين المتطرف مع خطابات الكراهية وازدياد التعصب المسيحي الأبيض والهجمات ضد المساجد والتصوير السلبي ضدهم في بعض وسائل الإعلام. ومن المصاعب التي تواجه المسلمين هو الحفاظ على هويتهم وسط انتشار الأفكار الليبرالية المتطرفة كالشذوذ والنسوية المتطرفة والحركات الجندرية المنحرفة كالتحول وغيرها من الأمراض عفانا الله وأياكم منها.</vt:lpstr>
      <vt:lpstr>مع كل هذه المصاعب التي تواجه المسلمين بالولايات المتحد إلا أن المسلمين اليوم حققوا مكاسب ومنجزات وهم اليوم أكثر المجتمعات مساهمة وتعلماً بينهم وقد حفزتهم المصاعب على تنظيم أنفسهم واستخدام اصواتهم للدفاع عن أنفسهم والعمل على الكسب بالمزيد من حقوقهم خصوصا الدينية منها ووصل المسلمين لمناصب كبيرة من عمدة للمدن لأعضاء بالكونغرس وقد اعترفت بعض المدن بإجازة عيد الفطر وهناك مدن سمحت بالأذان خلال شهر رمضان وغيرها من المكاسب. </vt:lpstr>
      <vt:lpstr>أشكركم على حسن استماعكم🥰🙏. هل لديكم أسئلة؟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التنمر بوجهة نظر طلاب السنة المشتركة   المقدم:عبدالرحمن عماد الميمان المشرف:د.عبدالله الفجال</dc:title>
  <dc:creator>عبد الرحمن الميمان</dc:creator>
  <cp:lastModifiedBy>عبد الرحمن الميمان</cp:lastModifiedBy>
  <cp:revision>54</cp:revision>
  <dcterms:created xsi:type="dcterms:W3CDTF">2020-04-06T06:29:12Z</dcterms:created>
  <dcterms:modified xsi:type="dcterms:W3CDTF">2023-01-17T14:03:10Z</dcterms:modified>
</cp:coreProperties>
</file>